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88" r:id="rId2"/>
    <p:sldId id="287" r:id="rId3"/>
    <p:sldId id="266" r:id="rId4"/>
    <p:sldId id="265" r:id="rId5"/>
    <p:sldId id="268" r:id="rId6"/>
    <p:sldId id="277" r:id="rId7"/>
    <p:sldId id="278" r:id="rId8"/>
    <p:sldId id="279" r:id="rId9"/>
    <p:sldId id="282" r:id="rId10"/>
    <p:sldId id="281" r:id="rId11"/>
    <p:sldId id="280" r:id="rId12"/>
    <p:sldId id="283" r:id="rId13"/>
    <p:sldId id="284" r:id="rId14"/>
    <p:sldId id="285" r:id="rId15"/>
    <p:sldId id="271" r:id="rId16"/>
    <p:sldId id="286" r:id="rId17"/>
    <p:sldId id="290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 varScale="1">
        <p:scale>
          <a:sx n="70" d="100"/>
          <a:sy n="70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AF230-EFD0-4726-BFFC-6E9D2B0A6E81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744FD-CEA6-4207-8D01-9BF7B85709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2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63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3044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9511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325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51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495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083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77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970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9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97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334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1270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51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288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PuDq39449VmSHWesyzhwTo1osxy2-azx5Y8INT-8jU01/M0006_spojovaci_soucasti/distancni_text/menu/index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5800" y="4265613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Kolíky a čepy - 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267744" y="4149080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VY_32_INOVACE_09_Koliky_cepy_procvicovani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060848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4937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 smtClean="0"/>
              <a:t>C/ Dalším druhem jsou kolíky </a:t>
            </a:r>
            <a:r>
              <a:rPr lang="cs-CZ" b="1" dirty="0"/>
              <a:t> </a:t>
            </a:r>
            <a:r>
              <a:rPr lang="cs-CZ" b="1" dirty="0" smtClean="0">
                <a:solidFill>
                  <a:srgbClr val="006600"/>
                </a:solidFill>
              </a:rPr>
              <a:t>pružné</a:t>
            </a:r>
            <a:r>
              <a:rPr lang="cs-CZ" b="1" dirty="0" smtClean="0"/>
              <a:t>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689" y="3068960"/>
            <a:ext cx="291253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lačítko akce: Dopředu nebo Další 5">
            <a:hlinkClick r:id="" action="ppaction://hlinkshowjump?jump=nextslide" highlightClick="1"/>
          </p:cNvPr>
          <p:cNvSpPr/>
          <p:nvPr/>
        </p:nvSpPr>
        <p:spPr>
          <a:xfrm>
            <a:off x="6444208" y="6165304"/>
            <a:ext cx="187220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314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/>
              <a:t>D</a:t>
            </a:r>
            <a:r>
              <a:rPr lang="cs-CZ" b="1" dirty="0" smtClean="0"/>
              <a:t>/ Dalším druhem jsou kolíky ……………………..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75705"/>
            <a:ext cx="271167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98" y="3084740"/>
            <a:ext cx="2965414" cy="212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69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/>
              <a:t>D</a:t>
            </a:r>
            <a:r>
              <a:rPr lang="cs-CZ" b="1" dirty="0" smtClean="0"/>
              <a:t>/ Dalším druhem jsou kolíky </a:t>
            </a:r>
            <a:r>
              <a:rPr lang="cs-CZ" b="1" dirty="0"/>
              <a:t> </a:t>
            </a:r>
            <a:r>
              <a:rPr lang="cs-CZ" b="1" dirty="0" smtClean="0">
                <a:solidFill>
                  <a:srgbClr val="006600"/>
                </a:solidFill>
              </a:rPr>
              <a:t>rýhované</a:t>
            </a:r>
            <a:r>
              <a:rPr lang="cs-CZ" b="1" dirty="0" smtClean="0"/>
              <a:t>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22654"/>
            <a:ext cx="291253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lačítko akce: Dopředu nebo Další 5">
            <a:hlinkClick r:id="" action="ppaction://hlinkshowjump?jump=nextslide" highlightClick="1"/>
          </p:cNvPr>
          <p:cNvSpPr/>
          <p:nvPr/>
        </p:nvSpPr>
        <p:spPr>
          <a:xfrm>
            <a:off x="6444208" y="6165304"/>
            <a:ext cx="187220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98" y="3084740"/>
            <a:ext cx="2965414" cy="212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45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 smtClean="0"/>
              <a:t>E/ Dalším druhem jsou kolíky ……………………..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2743591" cy="1967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47293"/>
            <a:ext cx="2525082" cy="181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3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 smtClean="0"/>
              <a:t>E/ Dalším druhem jsou kolíky </a:t>
            </a:r>
            <a:r>
              <a:rPr lang="cs-CZ" b="1" dirty="0"/>
              <a:t> </a:t>
            </a:r>
            <a:r>
              <a:rPr lang="cs-CZ" b="1" dirty="0" smtClean="0">
                <a:solidFill>
                  <a:srgbClr val="006600"/>
                </a:solidFill>
              </a:rPr>
              <a:t>hřeby</a:t>
            </a:r>
            <a:r>
              <a:rPr lang="cs-CZ" b="1" dirty="0" smtClean="0"/>
              <a:t>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6" name="Tlačítko akce: Dopředu nebo Další 5">
            <a:hlinkClick r:id="" action="ppaction://hlinkshowjump?jump=nextslide" highlightClick="1"/>
          </p:cNvPr>
          <p:cNvSpPr/>
          <p:nvPr/>
        </p:nvSpPr>
        <p:spPr>
          <a:xfrm>
            <a:off x="6444208" y="6165304"/>
            <a:ext cx="187220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2743591" cy="1967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47293"/>
            <a:ext cx="2525082" cy="181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69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8641"/>
            <a:ext cx="91440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800" b="1" dirty="0">
                <a:solidFill>
                  <a:srgbClr val="C00000"/>
                </a:solidFill>
              </a:rPr>
              <a:t>Dokážeš přiřadit</a:t>
            </a:r>
          </a:p>
          <a:p>
            <a:pPr marL="0" indent="0">
              <a:buNone/>
            </a:pPr>
            <a:r>
              <a:rPr lang="cs-CZ" sz="2400" b="1" dirty="0"/>
              <a:t>Typické příklady použití kolíkových </a:t>
            </a:r>
            <a:r>
              <a:rPr lang="cs-CZ" sz="2400" b="1" dirty="0" smtClean="0"/>
              <a:t>spojů</a:t>
            </a:r>
            <a:endParaRPr lang="cs-CZ" sz="2400" b="1" dirty="0"/>
          </a:p>
          <a:p>
            <a:pPr marL="0" indent="0">
              <a:buNone/>
            </a:pPr>
            <a:r>
              <a:rPr lang="cs-CZ" sz="2400" dirty="0" smtClean="0"/>
              <a:t>(</a:t>
            </a:r>
            <a:r>
              <a:rPr lang="cs-CZ" sz="2400" dirty="0"/>
              <a:t>s</a:t>
            </a:r>
            <a:r>
              <a:rPr lang="cs-CZ" sz="2400" dirty="0" smtClean="0"/>
              <a:t>poj </a:t>
            </a:r>
            <a:r>
              <a:rPr lang="cs-CZ" sz="2400" dirty="0"/>
              <a:t>nebo upevnění dvou </a:t>
            </a:r>
            <a:r>
              <a:rPr lang="cs-CZ" sz="2400" dirty="0" smtClean="0"/>
              <a:t>součástí)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dirty="0"/>
              <a:t>	     </a:t>
            </a:r>
          </a:p>
          <a:p>
            <a:pPr marL="0" indent="0">
              <a:buNone/>
            </a:pPr>
            <a:r>
              <a:rPr lang="cs-CZ" dirty="0"/>
              <a:t>                           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+mj-lt"/>
              <a:buAutoNum type="arabicPeriod"/>
            </a:pPr>
            <a:r>
              <a:rPr lang="cs-CZ" sz="1800" dirty="0" smtClean="0"/>
              <a:t>Přesné </a:t>
            </a:r>
            <a:r>
              <a:rPr lang="cs-CZ" sz="1800" dirty="0"/>
              <a:t>vzájemné vymezení polohy 2 součástí</a:t>
            </a:r>
          </a:p>
          <a:p>
            <a:pPr>
              <a:buFont typeface="+mj-lt"/>
              <a:buAutoNum type="arabicPeriod"/>
            </a:pPr>
            <a:r>
              <a:rPr lang="cs-CZ" sz="1800" dirty="0"/>
              <a:t>Podélné spojení</a:t>
            </a:r>
          </a:p>
          <a:p>
            <a:pPr>
              <a:buFont typeface="+mj-lt"/>
              <a:buAutoNum type="arabicPeriod"/>
            </a:pPr>
            <a:r>
              <a:rPr lang="cs-CZ" sz="1800" dirty="0" smtClean="0"/>
              <a:t>Příčné </a:t>
            </a:r>
            <a:r>
              <a:rPr lang="cs-CZ" sz="1800" dirty="0"/>
              <a:t>spojení</a:t>
            </a:r>
          </a:p>
          <a:p>
            <a:pPr marL="0" indent="0">
              <a:buNone/>
            </a:pPr>
            <a:endParaRPr lang="cs-CZ" sz="1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61" y="5173448"/>
            <a:ext cx="2440285" cy="185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959563"/>
            <a:ext cx="244028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27241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71290"/>
            <a:ext cx="29146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0" y="4804116"/>
            <a:ext cx="4415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4.   Pojištění </a:t>
            </a:r>
            <a:r>
              <a:rPr lang="cs-CZ" dirty="0"/>
              <a:t>strojních součástí proti přetížení</a:t>
            </a:r>
          </a:p>
        </p:txBody>
      </p:sp>
      <p:sp>
        <p:nvSpPr>
          <p:cNvPr id="12" name="Tlačítko akce: Dopředu nebo Další 11">
            <a:hlinkClick r:id="" action="ppaction://hlinkshowjump?jump=nextslide" highlightClick="1"/>
          </p:cNvPr>
          <p:cNvSpPr/>
          <p:nvPr/>
        </p:nvSpPr>
        <p:spPr>
          <a:xfrm>
            <a:off x="3868777" y="6020550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8641"/>
            <a:ext cx="91440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800" b="1" dirty="0">
                <a:solidFill>
                  <a:srgbClr val="C00000"/>
                </a:solidFill>
              </a:rPr>
              <a:t>Dokážeš přiřadit</a:t>
            </a:r>
          </a:p>
          <a:p>
            <a:pPr marL="0" indent="0">
              <a:buNone/>
            </a:pPr>
            <a:r>
              <a:rPr lang="cs-CZ" sz="2400" b="1" dirty="0"/>
              <a:t>Typické příklady použití kolíkových </a:t>
            </a:r>
            <a:r>
              <a:rPr lang="cs-CZ" sz="2400" b="1" dirty="0" smtClean="0"/>
              <a:t>spojů</a:t>
            </a:r>
            <a:endParaRPr lang="cs-CZ" sz="2400" b="1" dirty="0"/>
          </a:p>
          <a:p>
            <a:pPr marL="0" indent="0">
              <a:buNone/>
            </a:pPr>
            <a:r>
              <a:rPr lang="cs-CZ" sz="2400" dirty="0" smtClean="0"/>
              <a:t>(</a:t>
            </a:r>
            <a:r>
              <a:rPr lang="cs-CZ" sz="2400" dirty="0"/>
              <a:t>s</a:t>
            </a:r>
            <a:r>
              <a:rPr lang="cs-CZ" sz="2400" dirty="0" smtClean="0"/>
              <a:t>poj </a:t>
            </a:r>
            <a:r>
              <a:rPr lang="cs-CZ" sz="2400" dirty="0"/>
              <a:t>nebo upevnění dvou </a:t>
            </a:r>
            <a:r>
              <a:rPr lang="cs-CZ" sz="2400" dirty="0" smtClean="0"/>
              <a:t>součástí)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dirty="0"/>
              <a:t>	     </a:t>
            </a:r>
          </a:p>
          <a:p>
            <a:pPr marL="0" indent="0">
              <a:buNone/>
            </a:pPr>
            <a:r>
              <a:rPr lang="cs-CZ" dirty="0"/>
              <a:t>                           </a:t>
            </a:r>
            <a:endParaRPr lang="cs-CZ" dirty="0" smtClean="0"/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+mj-lt"/>
              <a:buAutoNum type="arabicPeriod"/>
            </a:pPr>
            <a:r>
              <a:rPr lang="cs-CZ" sz="1800" dirty="0" smtClean="0"/>
              <a:t>Přesné </a:t>
            </a:r>
            <a:r>
              <a:rPr lang="cs-CZ" sz="1800" dirty="0"/>
              <a:t>vzájemné vymezení polohy 2 součástí</a:t>
            </a:r>
          </a:p>
          <a:p>
            <a:pPr>
              <a:buFont typeface="+mj-lt"/>
              <a:buAutoNum type="arabicPeriod"/>
            </a:pPr>
            <a:r>
              <a:rPr lang="cs-CZ" sz="1800" dirty="0"/>
              <a:t>Podélné spojení</a:t>
            </a:r>
          </a:p>
          <a:p>
            <a:pPr>
              <a:buFont typeface="+mj-lt"/>
              <a:buAutoNum type="arabicPeriod"/>
            </a:pPr>
            <a:r>
              <a:rPr lang="cs-CZ" sz="1800" dirty="0" smtClean="0"/>
              <a:t>Příčné </a:t>
            </a:r>
            <a:r>
              <a:rPr lang="cs-CZ" sz="1800" dirty="0"/>
              <a:t>spojení</a:t>
            </a:r>
          </a:p>
          <a:p>
            <a:pPr marL="0" indent="0">
              <a:buNone/>
            </a:pPr>
            <a:endParaRPr lang="cs-CZ" sz="1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148214"/>
            <a:ext cx="2440285" cy="185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959563"/>
            <a:ext cx="244028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27241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71290"/>
            <a:ext cx="29146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0" y="4804116"/>
            <a:ext cx="4415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4.   Pojištění </a:t>
            </a:r>
            <a:r>
              <a:rPr lang="cs-CZ" dirty="0"/>
              <a:t>strojních součástí proti přetížení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294514" y="2134596"/>
            <a:ext cx="41870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4</a:t>
            </a:r>
            <a:endParaRPr lang="cs-CZ" sz="36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698644" y="1475406"/>
            <a:ext cx="41870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1</a:t>
            </a:r>
            <a:endParaRPr lang="cs-CZ" sz="36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02513" y="5331965"/>
            <a:ext cx="41870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3</a:t>
            </a:r>
            <a:endParaRPr lang="cs-CZ" sz="36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160246" y="4358121"/>
            <a:ext cx="41870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2</a:t>
            </a:r>
            <a:endParaRPr lang="cs-CZ" sz="3600" b="1" dirty="0"/>
          </a:p>
        </p:txBody>
      </p:sp>
      <p:sp>
        <p:nvSpPr>
          <p:cNvPr id="16" name="Tlačítko akce: Konec 15">
            <a:hlinkClick r:id="" action="ppaction://hlinkshowjump?jump=lastslide" highlightClick="1"/>
          </p:cNvPr>
          <p:cNvSpPr/>
          <p:nvPr/>
        </p:nvSpPr>
        <p:spPr>
          <a:xfrm>
            <a:off x="4342833" y="6165304"/>
            <a:ext cx="1440160" cy="5760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77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0205.cepac.cz/Screens/ContentProvider.aspx/PuDq39449VmSHWesyzhwTo1osxy2-azx5Y8INT-8jU01/M0006_spojovaci_soucasti/distancni_text/menu/index.htm</a:t>
            </a:r>
            <a:endParaRPr lang="cs-CZ" sz="2800" dirty="0"/>
          </a:p>
          <a:p>
            <a:r>
              <a:rPr lang="cs-CZ" sz="2800" dirty="0"/>
              <a:t>Strojnictví I – J. Doleček, Z. Holoubek</a:t>
            </a:r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endParaRPr lang="cs-CZ" sz="2800" dirty="0">
              <a:solidFill>
                <a:srgbClr val="FF0000"/>
              </a:solidFill>
            </a:endParaRP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01604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778985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Kolíky a čepy - 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VY_32_INOVACE_09_Koliky_cepy_procvicovani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27. 11. 2012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kolíkových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čepových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spojů.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776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Pokus se správně doplnit text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2060848"/>
            <a:ext cx="9036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/>
              <a:t>Kolíkový spoj je jednoduchý způsob spojení pomocí  t………..  </a:t>
            </a:r>
            <a:r>
              <a:rPr lang="cs-CZ" sz="3600" b="1" dirty="0"/>
              <a:t>s</a:t>
            </a:r>
            <a:r>
              <a:rPr lang="cs-CZ" sz="3600" b="1" dirty="0" smtClean="0"/>
              <a:t>……….. </a:t>
            </a:r>
          </a:p>
          <a:p>
            <a:endParaRPr lang="cs-CZ" sz="3600" b="1" dirty="0" smtClean="0"/>
          </a:p>
          <a:p>
            <a:r>
              <a:rPr lang="cs-CZ" sz="3600" b="1" dirty="0" smtClean="0"/>
              <a:t>Kolík má tvar v………….. </a:t>
            </a:r>
            <a:r>
              <a:rPr lang="cs-CZ" sz="3600" b="1" dirty="0"/>
              <a:t>n</a:t>
            </a:r>
            <a:r>
              <a:rPr lang="cs-CZ" sz="3600" b="1" dirty="0" smtClean="0"/>
              <a:t>ebo  </a:t>
            </a:r>
            <a:r>
              <a:rPr lang="cs-CZ" sz="3600" b="1" dirty="0"/>
              <a:t>k</a:t>
            </a:r>
            <a:r>
              <a:rPr lang="cs-CZ" sz="3600" b="1" dirty="0" smtClean="0"/>
              <a:t>……………., které jsou vloženy do otvorů spojovaných součástí.</a:t>
            </a:r>
          </a:p>
          <a:p>
            <a:r>
              <a:rPr lang="cs-CZ" sz="3600" dirty="0" smtClean="0"/>
              <a:t>  </a:t>
            </a:r>
          </a:p>
          <a:p>
            <a:endParaRPr lang="cs-CZ" sz="3600" b="1" dirty="0"/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Pokus se správně doplnit text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2060848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/>
              <a:t>Kolíkový spoj je jednoduchý způsob spojení pomocí  </a:t>
            </a:r>
            <a:r>
              <a:rPr lang="cs-CZ" sz="3600" b="1" dirty="0" smtClean="0">
                <a:solidFill>
                  <a:srgbClr val="00B050"/>
                </a:solidFill>
              </a:rPr>
              <a:t>tvarového  spoje</a:t>
            </a:r>
            <a:r>
              <a:rPr lang="cs-CZ" sz="3600" b="1" dirty="0" smtClean="0"/>
              <a:t>. </a:t>
            </a:r>
            <a:endParaRPr lang="cs-CZ" sz="3600" b="1" dirty="0"/>
          </a:p>
          <a:p>
            <a:endParaRPr lang="cs-CZ" sz="3600" b="1" dirty="0"/>
          </a:p>
          <a:p>
            <a:r>
              <a:rPr lang="cs-CZ" sz="3600" b="1" dirty="0"/>
              <a:t>Kolík má tvar </a:t>
            </a:r>
            <a:r>
              <a:rPr lang="cs-CZ" sz="3600" b="1" dirty="0" smtClean="0">
                <a:solidFill>
                  <a:srgbClr val="00B050"/>
                </a:solidFill>
              </a:rPr>
              <a:t>válce </a:t>
            </a:r>
            <a:r>
              <a:rPr lang="cs-CZ" sz="3600" b="1" dirty="0"/>
              <a:t>nebo  </a:t>
            </a:r>
            <a:r>
              <a:rPr lang="cs-CZ" sz="3600" b="1" dirty="0" smtClean="0">
                <a:solidFill>
                  <a:srgbClr val="00B050"/>
                </a:solidFill>
              </a:rPr>
              <a:t>kužele</a:t>
            </a:r>
            <a:r>
              <a:rPr lang="cs-CZ" sz="3600" b="1" dirty="0" smtClean="0"/>
              <a:t>, </a:t>
            </a:r>
            <a:r>
              <a:rPr lang="cs-CZ" sz="3600" b="1" dirty="0"/>
              <a:t>které jsou vloženy do otvorů spojovaných součástí.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6660232" y="5517232"/>
            <a:ext cx="172819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 smtClean="0"/>
              <a:t>A/ Nejrozšířenější jsou kolíky ……………………..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78704"/>
            <a:ext cx="1656183" cy="110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41281"/>
            <a:ext cx="209903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41948"/>
            <a:ext cx="1812801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17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 smtClean="0"/>
              <a:t>A/ Nejrozšířenější jsou kolíky </a:t>
            </a:r>
            <a:r>
              <a:rPr lang="cs-CZ" b="1" dirty="0" smtClean="0">
                <a:solidFill>
                  <a:srgbClr val="00B050"/>
                </a:solidFill>
              </a:rPr>
              <a:t>válcové</a:t>
            </a:r>
            <a:r>
              <a:rPr lang="cs-CZ" b="1" dirty="0" smtClean="0"/>
              <a:t>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78704"/>
            <a:ext cx="1656183" cy="110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41281"/>
            <a:ext cx="209903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41948"/>
            <a:ext cx="1812801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lačítko akce: Dopředu nebo Další 7">
            <a:hlinkClick r:id="" action="ppaction://hlinkshowjump?jump=nextslide" highlightClick="1"/>
          </p:cNvPr>
          <p:cNvSpPr/>
          <p:nvPr/>
        </p:nvSpPr>
        <p:spPr>
          <a:xfrm>
            <a:off x="6876256" y="5949280"/>
            <a:ext cx="1584176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75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/>
              <a:t>B</a:t>
            </a:r>
            <a:r>
              <a:rPr lang="cs-CZ" b="1" dirty="0" smtClean="0"/>
              <a:t>/ Dalším druhem jsou kolíky ……………………..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281210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57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/>
              <a:t>B</a:t>
            </a:r>
            <a:r>
              <a:rPr lang="cs-CZ" b="1" dirty="0" smtClean="0"/>
              <a:t>/ Dalším druhem jsou kolíky   </a:t>
            </a:r>
            <a:r>
              <a:rPr lang="cs-CZ" b="1" dirty="0" smtClean="0">
                <a:solidFill>
                  <a:srgbClr val="006600"/>
                </a:solidFill>
              </a:rPr>
              <a:t>kuželové</a:t>
            </a:r>
            <a:r>
              <a:rPr lang="cs-CZ" b="1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281210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lačítko akce: Dopředu nebo Další 4">
            <a:hlinkClick r:id="" action="ppaction://hlinkshowjump?jump=nextslide" highlightClick="1"/>
          </p:cNvPr>
          <p:cNvSpPr/>
          <p:nvPr/>
        </p:nvSpPr>
        <p:spPr>
          <a:xfrm>
            <a:off x="6444208" y="6165304"/>
            <a:ext cx="187220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5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600" dirty="0" smtClean="0"/>
              <a:t>Rozdělení kolíků:</a:t>
            </a:r>
          </a:p>
          <a:p>
            <a:pPr marL="0" indent="0">
              <a:buNone/>
            </a:pPr>
            <a:r>
              <a:rPr lang="cs-CZ" b="1" dirty="0" smtClean="0"/>
              <a:t>C/ Dalším druhem jsou kolíky ……………………..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689" y="3068960"/>
            <a:ext cx="291253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38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442</Words>
  <Application>Microsoft Office PowerPoint</Application>
  <PresentationFormat>Předvádění na obrazovce (4:3)</PresentationFormat>
  <Paragraphs>131</Paragraphs>
  <Slides>17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systému Office</vt:lpstr>
      <vt:lpstr>Kolíky a čepy - procvičování</vt:lpstr>
      <vt:lpstr>Záznamový list výukového materiálu </vt:lpstr>
      <vt:lpstr>Pokus se správně doplnit text</vt:lpstr>
      <vt:lpstr>Pokus se správně doplnit text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Závity a pojištění spojů.</dc:title>
  <dc:creator>Kralova</dc:creator>
  <cp:lastModifiedBy>Kralova</cp:lastModifiedBy>
  <cp:revision>52</cp:revision>
  <dcterms:created xsi:type="dcterms:W3CDTF">2012-07-14T14:52:38Z</dcterms:created>
  <dcterms:modified xsi:type="dcterms:W3CDTF">2013-02-14T13:32:29Z</dcterms:modified>
</cp:coreProperties>
</file>